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83" r:id="rId17"/>
    <p:sldId id="281" r:id="rId18"/>
    <p:sldId id="28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0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9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9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09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6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0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4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5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6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8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6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73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3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B7837D-A710-463B-852D-78FA989C640B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39BAE2-1F55-4506-9DC6-6C16B92E5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8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61121012" TargetMode="External"/><Relationship Id="rId2" Type="http://schemas.openxmlformats.org/officeDocument/2006/relationships/hyperlink" Target="http://pskov-sb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sbs@pskovli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299546"/>
            <a:ext cx="8574622" cy="335805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Тифлокомментирование </a:t>
            </a:r>
            <a:r>
              <a:rPr lang="ru-RU" sz="4400" b="1" dirty="0"/>
              <a:t>как способ получения равного доступа незрячих и слабовидящих пользователей к культурным </a:t>
            </a:r>
            <a:r>
              <a:rPr lang="ru-RU" sz="4400" b="1" dirty="0" smtClean="0"/>
              <a:t>ценностям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6"/>
            <a:ext cx="6987645" cy="2315633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о</a:t>
            </a:r>
            <a:r>
              <a:rPr lang="ru-RU" sz="2400" b="1" dirty="0" smtClean="0"/>
              <a:t>сп «Псковская областная специальная</a:t>
            </a:r>
          </a:p>
          <a:p>
            <a:pPr algn="l"/>
            <a:r>
              <a:rPr lang="ru-RU" sz="2400" b="1" dirty="0" smtClean="0"/>
              <a:t> библиотека для незрячих и слабовидящих»</a:t>
            </a:r>
          </a:p>
          <a:p>
            <a:pPr algn="l"/>
            <a:r>
              <a:rPr lang="ru-RU" sz="2400" b="1" dirty="0" smtClean="0"/>
              <a:t>Зав. отделом обслуживания </a:t>
            </a:r>
          </a:p>
          <a:p>
            <a:pPr algn="l"/>
            <a:r>
              <a:rPr lang="ru-RU" sz="2400" b="1" dirty="0" smtClean="0"/>
              <a:t>Кондратьева Татьяна Викторовна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557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9300" y="330200"/>
            <a:ext cx="95631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440"/>
              </a:spcBef>
              <a:spcAft>
                <a:spcPts val="144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«Путешествие по русским </a:t>
            </a:r>
          </a:p>
          <a:p>
            <a:pPr algn="ctr">
              <a:spcBef>
                <a:spcPts val="1440"/>
              </a:spcBef>
              <a:spcAft>
                <a:spcPts val="144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Ганзейским городам»</a:t>
            </a: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206752"/>
            <a:ext cx="3185160" cy="2327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070352"/>
            <a:ext cx="3403600" cy="2581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954526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0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2984500"/>
            <a:ext cx="3898900" cy="2971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2300" y="381000"/>
            <a:ext cx="4889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</a:rPr>
              <a:t>"Картина и икона: две истории, одна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судьба» 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– экскурсия в Псковский музей-заповедник.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43801"/>
            <a:ext cx="508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5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575" y="546100"/>
            <a:ext cx="4788725" cy="58293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685800"/>
            <a:ext cx="5448300" cy="35687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Икона «Владимирская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Божья Матерь»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0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647700"/>
            <a:ext cx="4381500" cy="5422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3189289" cy="42799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Мадонна </a:t>
            </a:r>
            <a:r>
              <a:rPr lang="ru-RU" dirty="0" err="1" smtClean="0">
                <a:latin typeface="Arial Black" panose="020B0A04020102020204" pitchFamily="34" charset="0"/>
              </a:rPr>
              <a:t>Литта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41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15901"/>
            <a:ext cx="10018713" cy="1409700"/>
          </a:xfrm>
        </p:spPr>
        <p:txBody>
          <a:bodyPr/>
          <a:lstStyle/>
          <a:p>
            <a:r>
              <a:rPr lang="ru-RU" dirty="0" smtClean="0"/>
              <a:t>Тифлокомментирование спектаклей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435100"/>
            <a:ext cx="6172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0A"/>
                </a:solidFill>
                <a:latin typeface="Helvetica Neue"/>
                <a:cs typeface="Aharoni" panose="02010803020104030203" pitchFamily="2" charset="-79"/>
              </a:rPr>
              <a:t>1.</a:t>
            </a:r>
            <a:r>
              <a:rPr lang="ru-RU" sz="2000" b="1" dirty="0" smtClean="0">
                <a:solidFill>
                  <a:srgbClr val="0A0A0A"/>
                </a:solidFill>
                <a:latin typeface="+mj-lt"/>
                <a:cs typeface="Aharoni" panose="02010803020104030203" pitchFamily="2" charset="-79"/>
              </a:rPr>
              <a:t>Писать </a:t>
            </a:r>
            <a:r>
              <a:rPr lang="ru-RU" sz="2000" b="1" dirty="0">
                <a:solidFill>
                  <a:srgbClr val="0A0A0A"/>
                </a:solidFill>
                <a:latin typeface="+mj-lt"/>
                <a:cs typeface="Aharoni" panose="02010803020104030203" pitchFamily="2" charset="-79"/>
              </a:rPr>
              <a:t>комментарий театрального спектакля желательно при постоянном участии режиссёра спектакля</a:t>
            </a:r>
            <a:r>
              <a:rPr lang="ru-RU" sz="2000" b="1" dirty="0" smtClean="0">
                <a:solidFill>
                  <a:srgbClr val="0A0A0A"/>
                </a:solidFill>
                <a:latin typeface="+mj-lt"/>
                <a:cs typeface="Aharoni" panose="02010803020104030203" pitchFamily="2" charset="-79"/>
              </a:rPr>
              <a:t>.</a:t>
            </a:r>
          </a:p>
          <a:p>
            <a:endParaRPr lang="ru-RU" sz="2000" b="1" dirty="0" smtClean="0">
              <a:solidFill>
                <a:srgbClr val="0A0A0A"/>
              </a:solidFill>
              <a:latin typeface="+mj-lt"/>
              <a:cs typeface="Aharoni" panose="02010803020104030203" pitchFamily="2" charset="-79"/>
            </a:endParaRPr>
          </a:p>
          <a:p>
            <a:r>
              <a:rPr lang="ru-RU" sz="2000" b="1" dirty="0">
                <a:latin typeface="+mj-lt"/>
                <a:cs typeface="Aharoni" panose="02010803020104030203" pitchFamily="2" charset="-79"/>
              </a:rPr>
              <a:t>2.    Комментарий встраивается в паузы между репликами и не должен перекрывать голоса актёров, атмосферную музыку и значимые шумы.</a:t>
            </a:r>
          </a:p>
          <a:p>
            <a:r>
              <a:rPr lang="ru-RU" sz="2000" b="1" dirty="0">
                <a:latin typeface="+mj-lt"/>
                <a:cs typeface="Aharoni" panose="02010803020104030203" pitchFamily="2" charset="-79"/>
              </a:rPr>
              <a:t/>
            </a:r>
            <a:br>
              <a:rPr lang="ru-RU" sz="2000" b="1" dirty="0">
                <a:latin typeface="+mj-lt"/>
                <a:cs typeface="Aharoni" panose="02010803020104030203" pitchFamily="2" charset="-79"/>
              </a:rPr>
            </a:br>
            <a:r>
              <a:rPr lang="ru-RU" sz="2000" b="1" dirty="0">
                <a:latin typeface="+mj-lt"/>
                <a:cs typeface="Aharoni" panose="02010803020104030203" pitchFamily="2" charset="-79"/>
              </a:rPr>
              <a:t>3.    Комментатор описывает всё, что происходит на театральной сцене, а именно:</a:t>
            </a:r>
            <a:br>
              <a:rPr lang="ru-RU" sz="2000" b="1" dirty="0">
                <a:latin typeface="+mj-lt"/>
                <a:cs typeface="Aharoni" panose="02010803020104030203" pitchFamily="2" charset="-79"/>
              </a:rPr>
            </a:br>
            <a:r>
              <a:rPr lang="ru-RU" sz="2000" b="1" dirty="0">
                <a:latin typeface="+mj-lt"/>
                <a:cs typeface="Aharoni" panose="02010803020104030203" pitchFamily="2" charset="-79"/>
              </a:rPr>
              <a:t>действия героев, как они одеты, как сменяются декорации, как персонажи взаимодействуют друг с другом, стараясь передать их эмоции, если они не читаются в интонациях и репликах.</a:t>
            </a:r>
          </a:p>
          <a:p>
            <a:endParaRPr lang="ru-RU" b="0" i="0" dirty="0">
              <a:solidFill>
                <a:srgbClr val="0A0A0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810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2692400"/>
            <a:ext cx="2794000" cy="3467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247900"/>
            <a:ext cx="5080000" cy="391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482601"/>
            <a:ext cx="6565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Проект «Навстречу незрячему зрителю. Организация тифлокомментирования спектаклей»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04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15900"/>
            <a:ext cx="6542089" cy="17399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Оборудование для </a:t>
            </a:r>
            <a:r>
              <a:rPr lang="ru-RU" dirty="0" err="1" smtClean="0">
                <a:latin typeface="Arial Black" panose="020B0A04020102020204" pitchFamily="34" charset="0"/>
              </a:rPr>
              <a:t>тифлокомментирования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55" y="2422128"/>
            <a:ext cx="4089400" cy="3614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678508"/>
            <a:ext cx="4044950" cy="335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5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1219200"/>
            <a:ext cx="5102224" cy="121919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Спектакль</a:t>
            </a:r>
            <a:b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36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«Пиковая дама»</a:t>
            </a:r>
            <a: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ru-RU" sz="36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ru-RU" sz="3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3300" y="406400"/>
            <a:ext cx="5035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Спектакль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Метель» 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879600"/>
            <a:ext cx="5129212" cy="3448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2711270"/>
            <a:ext cx="6161088" cy="36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77801"/>
            <a:ext cx="10018713" cy="14097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260600"/>
            <a:ext cx="10018712" cy="4305299"/>
          </a:xfrm>
        </p:spPr>
        <p:txBody>
          <a:bodyPr>
            <a:normAutofit/>
          </a:bodyPr>
          <a:lstStyle/>
          <a:p>
            <a:r>
              <a:rPr lang="ru-RU" altLang="ru-RU" sz="3600" dirty="0"/>
              <a:t>Сайт библиотеки:</a:t>
            </a:r>
            <a:r>
              <a:rPr lang="en-US" altLang="ru-RU" sz="3600" dirty="0"/>
              <a:t> </a:t>
            </a:r>
            <a:r>
              <a:rPr lang="en-US" altLang="ru-RU" sz="3600" dirty="0">
                <a:hlinkClick r:id="rId2"/>
              </a:rPr>
              <a:t>http://pskov-sbs.ru/</a:t>
            </a:r>
            <a:endParaRPr lang="en-US" altLang="ru-RU" sz="3600" dirty="0"/>
          </a:p>
          <a:p>
            <a:endParaRPr lang="en-US" altLang="ru-RU" sz="3600" dirty="0"/>
          </a:p>
          <a:p>
            <a:r>
              <a:rPr lang="ru-RU" altLang="ru-RU" sz="3600" dirty="0"/>
              <a:t>Группа ВК </a:t>
            </a:r>
            <a:r>
              <a:rPr lang="en-US" altLang="ru-RU" sz="3600" dirty="0"/>
              <a:t> </a:t>
            </a:r>
            <a:r>
              <a:rPr lang="ru-RU" altLang="ru-RU" sz="3600" dirty="0"/>
              <a:t>Псковская специальная библиотека </a:t>
            </a:r>
            <a:r>
              <a:rPr lang="en-US" altLang="ru-RU" sz="3600" dirty="0">
                <a:hlinkClick r:id="rId3"/>
              </a:rPr>
              <a:t>https://vk.com/club161121012</a:t>
            </a:r>
            <a:endParaRPr lang="ru-RU" altLang="ru-RU" sz="3600" dirty="0"/>
          </a:p>
          <a:p>
            <a:endParaRPr lang="ru-RU" altLang="ru-RU" sz="3600" dirty="0"/>
          </a:p>
          <a:p>
            <a:r>
              <a:rPr lang="ru-RU" altLang="ru-RU" sz="3600" dirty="0"/>
              <a:t>Адрес электронной почты: </a:t>
            </a:r>
            <a:r>
              <a:rPr lang="en-US" altLang="ru-RU" sz="3600" dirty="0">
                <a:hlinkClick r:id="rId4"/>
              </a:rPr>
              <a:t>posbs@pskovlib.ru</a:t>
            </a:r>
            <a:endParaRPr lang="en-US" altLang="ru-RU" sz="3600" dirty="0"/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33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705100"/>
            <a:ext cx="5715000" cy="381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5900" y="317500"/>
            <a:ext cx="431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Конвенция 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о </a:t>
            </a:r>
            <a:r>
              <a:rPr lang="ru-RU" sz="28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правах инвалидов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 — 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конвенция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, принятая Генеральной Ассамблеей ООН 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13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 декабря </a:t>
            </a:r>
            <a:r>
              <a:rPr lang="ru-RU" sz="2800" b="1" dirty="0">
                <a:solidFill>
                  <a:srgbClr val="222222"/>
                </a:solidFill>
                <a:latin typeface="arial" panose="020B0604020202020204" pitchFamily="34" charset="0"/>
              </a:rPr>
              <a:t>2006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 года и вступившая в силу 3 мая 2008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7093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40500" y="393700"/>
            <a:ext cx="46990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Тифлокомментарий</a:t>
            </a:r>
            <a:r>
              <a:rPr lang="ru-RU" sz="24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целевая информация, специально подготовленная для слепых </a:t>
            </a:r>
            <a:r>
              <a:rPr lang="ru-RU" sz="2400" dirty="0" smtClean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замещения </a:t>
            </a:r>
            <a:r>
              <a:rPr lang="ru-RU" sz="2400" dirty="0" smtClean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визуальной информации, которую воспринимает зрячий и которая из-за слепоты недоступна </a:t>
            </a:r>
            <a:r>
              <a:rPr lang="ru-RU" sz="2400" dirty="0" smtClean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слепым </a:t>
            </a:r>
            <a:r>
              <a:rPr lang="ru-RU" sz="2400" dirty="0" smtClean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слабовидящим.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435100"/>
            <a:ext cx="41656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58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C:\Users\%D0%A2%D0%B0\Desktop\scale_1200.webp"/>
          <p:cNvSpPr>
            <a:spLocks noChangeAspect="1" noChangeArrowheads="1"/>
          </p:cNvSpPr>
          <p:nvPr/>
        </p:nvSpPr>
        <p:spPr bwMode="auto">
          <a:xfrm>
            <a:off x="57435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93700"/>
            <a:ext cx="613410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ru-RU" sz="24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Тифлокомментарование</a:t>
            </a:r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проводится: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посещении музыкальных спектаклей;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театре;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концертах, эстрадных представлениях, шоу;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цирке;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спортивных состязаниях;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кинотеатре;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тифлокомментирование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телепередач;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показе мод;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музеях и на выставках.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9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0200" y="317501"/>
            <a:ext cx="7734300" cy="547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32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Тифлокомментирование может быть: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3200" dirty="0" smtClean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автоматическое </a:t>
            </a:r>
            <a:endParaRPr lang="ru-RU" sz="3200" dirty="0" smtClean="0">
              <a:solidFill>
                <a:srgbClr val="20202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3200" dirty="0" smtClean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прямое  </a:t>
            </a:r>
            <a:endParaRPr lang="ru-RU" sz="3200" dirty="0" smtClean="0">
              <a:solidFill>
                <a:srgbClr val="20202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32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принципу подготовки </a:t>
            </a:r>
            <a:r>
              <a:rPr lang="ru-RU" sz="3200" dirty="0" err="1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тифлокомментирование</a:t>
            </a:r>
            <a:r>
              <a:rPr lang="ru-RU" sz="32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делится на: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32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горячее </a:t>
            </a:r>
            <a:endParaRPr lang="ru-RU" sz="3200" dirty="0" smtClean="0">
              <a:solidFill>
                <a:srgbClr val="20202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3200" dirty="0" smtClean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подготовленное </a:t>
            </a:r>
            <a:endParaRPr lang="ru-RU" sz="3200" dirty="0" smtClean="0">
              <a:solidFill>
                <a:srgbClr val="20202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dirty="0">
                <a:solidFill>
                  <a:srgbClr val="20202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62000"/>
            <a:ext cx="393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Социальный проект </a:t>
            </a:r>
          </a:p>
          <a:p>
            <a:r>
              <a:rPr lang="ru-RU" sz="3200" b="1" dirty="0" smtClean="0"/>
              <a:t>«Кино без границ»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88" y="398780"/>
            <a:ext cx="2325624" cy="3291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12" y="2926080"/>
            <a:ext cx="2322576" cy="329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71700"/>
            <a:ext cx="520700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3365500"/>
            <a:ext cx="5029200" cy="2908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98700" y="558800"/>
            <a:ext cx="6845300" cy="2188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Тифлокомментирование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лаконичное описание предмета, пространства или действия, которые непонятны слепому (слабовидящему) без специальных пояснений.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6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120123"/>
            <a:ext cx="5181600" cy="3388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80" y="2286000"/>
            <a:ext cx="5778500" cy="3378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84400" y="308660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PT Sans"/>
              </a:rPr>
              <a:t>Негосударственное учреждение «Институт профессиональной реабилитации и подготовки персонала ВОС «</a:t>
            </a:r>
            <a:r>
              <a:rPr lang="ru-RU" sz="2000" dirty="0" err="1">
                <a:solidFill>
                  <a:srgbClr val="000000"/>
                </a:solidFill>
                <a:latin typeface="PT Sans"/>
              </a:rPr>
              <a:t>Реакомп</a:t>
            </a:r>
            <a:r>
              <a:rPr lang="ru-RU" sz="2000" dirty="0" smtClean="0">
                <a:solidFill>
                  <a:srgbClr val="000000"/>
                </a:solidFill>
                <a:latin typeface="PT Sans"/>
              </a:rPr>
              <a:t>».</a:t>
            </a:r>
            <a:endParaRPr lang="ru-RU" sz="2000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59" y="255970"/>
            <a:ext cx="2198687" cy="2300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19835"/>
            <a:ext cx="38608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6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3857" y="292100"/>
            <a:ext cx="920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40"/>
              </a:spcBef>
              <a:spcAft>
                <a:spcPts val="144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92100"/>
            <a:ext cx="5943600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 библиотеки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пешими и виртуальными экскурсиями.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по русским Ганзейским городам»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«История одной картины»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«Улицы Пскова рассказывают»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2717496"/>
            <a:ext cx="3987800" cy="3111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908300"/>
            <a:ext cx="4445000" cy="355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89100"/>
            <a:ext cx="3530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58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340</TotalTime>
  <Words>227</Words>
  <Application>Microsoft Office PowerPoint</Application>
  <PresentationFormat>Широкоэкранный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Aharoni</vt:lpstr>
      <vt:lpstr>arial</vt:lpstr>
      <vt:lpstr>arial</vt:lpstr>
      <vt:lpstr>Arial Black</vt:lpstr>
      <vt:lpstr>Calibri</vt:lpstr>
      <vt:lpstr>Corbel</vt:lpstr>
      <vt:lpstr>Helvetica Neue</vt:lpstr>
      <vt:lpstr>PT Sans</vt:lpstr>
      <vt:lpstr>Tahoma</vt:lpstr>
      <vt:lpstr>Times New Roman</vt:lpstr>
      <vt:lpstr>Параллакс</vt:lpstr>
      <vt:lpstr>Тифлокомментирование как способ получения равного доступа незрячих и слабовидящих пользователей к культурным ценностям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Икона «Владимирская  Божья Матерь»</vt:lpstr>
      <vt:lpstr>Мадонна Литта</vt:lpstr>
      <vt:lpstr>Тифлокомментирование спектаклей</vt:lpstr>
      <vt:lpstr>Презентация PowerPoint</vt:lpstr>
      <vt:lpstr>Оборудование для тифлокомментирования</vt:lpstr>
      <vt:lpstr>Спектакль «Пиковая дама»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ШВЕЦИЯ</dc:title>
  <dc:creator>Та</dc:creator>
  <cp:lastModifiedBy>Та</cp:lastModifiedBy>
  <cp:revision>96</cp:revision>
  <dcterms:created xsi:type="dcterms:W3CDTF">2020-01-16T06:34:09Z</dcterms:created>
  <dcterms:modified xsi:type="dcterms:W3CDTF">2022-08-16T07:55:31Z</dcterms:modified>
</cp:coreProperties>
</file>